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Quattrocento"/>
      <p:regular r:id="rId17"/>
    </p:embeddedFont>
    <p:embeddedFont>
      <p:font typeface="Quattrocento"/>
      <p:regular r:id="rId18"/>
    </p:embeddedFont>
    <p:embeddedFont>
      <p:font typeface="Quattrocento"/>
      <p:regular r:id="rId19"/>
    </p:embeddedFont>
    <p:embeddedFont>
      <p:font typeface="Quattrocen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9638" y="3391733"/>
            <a:ext cx="71630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اجاره‌یار: پلتفرم هوشمند اجاره کالا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ساخته شده توسط: پرستو چراغیانی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33015" y="488037"/>
            <a:ext cx="4176236" cy="522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تیم: خالق اجاره‌یار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149" y="1476018"/>
            <a:ext cx="5095399" cy="50953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675739" y="1453753"/>
            <a:ext cx="3341013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پرستو چراغیانی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11928634" y="1942267"/>
            <a:ext cx="2088118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توسعه‌دهنده اصلی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157079" y="2380655"/>
            <a:ext cx="7859673" cy="851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پرستو با تخصص عمیق در توسعه فرانت‌اند و بک‌اند، ستون فقرات فنی پروژه اجاره‌یار است. او با طراحی UI دقیق، پیاده‌سازی کامل احراز هویت و مدیریت داده‌ها با Supabase، و رفع چالش‌های فنی دیپلوی پروژه، از جمله اتصال دامنه و DNS، یک MVP قوی و آماده بهره‌برداری را خلق کرده است.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57079" y="3392210"/>
            <a:ext cx="7859673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طراحی UI و UX کاربرپسند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57079" y="3738205"/>
            <a:ext cx="7859673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توسعه کامل فرانت‌اند و اتصال به Supabase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157079" y="4084201"/>
            <a:ext cx="7859673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پیاده‌سازی احراز هویت و API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57079" y="4430197"/>
            <a:ext cx="7859673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مدیریت دامنه و دیپلوی پروژه روی Vercel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21149" y="7059417"/>
            <a:ext cx="13388102" cy="29766"/>
          </a:xfrm>
          <a:prstGeom prst="rect">
            <a:avLst/>
          </a:prstGeom>
          <a:solidFill>
            <a:srgbClr val="F9EEE7">
              <a:alpha val="50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515231" y="7355324"/>
            <a:ext cx="5494020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نتیجه‌گیری: آینده‌ای روشن برای اشتراک کالا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621149" y="8039100"/>
            <a:ext cx="13388102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اجاره‌یار نه تنها یک پلتفرم هوشمند، سریع و مقرون‌به‌صرفه برای اشتراک وسایل است، بلکه این MVP یک نمونه واقعی و کاملاً عملیاتی است که قابلیت رشد و تبدیل شدن به یک محصول بزرگ و تاثیرگذار را در بازار اشتراک کالا دارد.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1440" y="565666"/>
            <a:ext cx="6358057" cy="471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چالش‌های امروز: چرا اجاره‌یار ضروری است؟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6047303" y="1517928"/>
            <a:ext cx="8022193" cy="1428274"/>
          </a:xfrm>
          <a:prstGeom prst="roundRect">
            <a:avLst>
              <a:gd name="adj" fmla="val 7683"/>
            </a:avLst>
          </a:prstGeom>
          <a:solidFill>
            <a:srgbClr val="123332"/>
          </a:solidFill>
          <a:ln/>
        </p:spPr>
      </p:sp>
      <p:sp>
        <p:nvSpPr>
          <p:cNvPr id="5" name="Shape 2"/>
          <p:cNvSpPr/>
          <p:nvPr/>
        </p:nvSpPr>
        <p:spPr>
          <a:xfrm>
            <a:off x="6047303" y="1495068"/>
            <a:ext cx="8022193" cy="91440"/>
          </a:xfrm>
          <a:prstGeom prst="roundRect">
            <a:avLst>
              <a:gd name="adj" fmla="val 26294"/>
            </a:avLst>
          </a:prstGeom>
          <a:solidFill>
            <a:srgbClr val="EF9C82"/>
          </a:solidFill>
          <a:ln/>
        </p:spPr>
      </p:sp>
      <p:sp>
        <p:nvSpPr>
          <p:cNvPr id="6" name="Shape 3"/>
          <p:cNvSpPr/>
          <p:nvPr/>
        </p:nvSpPr>
        <p:spPr>
          <a:xfrm>
            <a:off x="9818013" y="1277541"/>
            <a:ext cx="480774" cy="480774"/>
          </a:xfrm>
          <a:prstGeom prst="roundRect">
            <a:avLst>
              <a:gd name="adj" fmla="val 190193"/>
            </a:avLst>
          </a:prstGeom>
          <a:solidFill>
            <a:srgbClr val="EF9C82"/>
          </a:solidFill>
          <a:ln/>
        </p:spPr>
      </p:sp>
      <p:sp>
        <p:nvSpPr>
          <p:cNvPr id="7" name="Text 4"/>
          <p:cNvSpPr/>
          <p:nvPr/>
        </p:nvSpPr>
        <p:spPr>
          <a:xfrm>
            <a:off x="9962317" y="1397675"/>
            <a:ext cx="192286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1783139" y="1918573"/>
            <a:ext cx="21032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وسایل گران‌قیمت بلااستفاده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230422" y="2250400"/>
            <a:ext cx="7655957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بسیاری از افراد لوازم گران‌قیمتی دارند که کمتر از پتانسیل واقعی‌شان استفاده می‌شوند و در بیشتر مواقع در گوشه‌ای از خانه خاک می‌خورند.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047303" y="3346847"/>
            <a:ext cx="8022193" cy="1171932"/>
          </a:xfrm>
          <a:prstGeom prst="roundRect">
            <a:avLst>
              <a:gd name="adj" fmla="val 9363"/>
            </a:avLst>
          </a:prstGeom>
          <a:solidFill>
            <a:srgbClr val="123332"/>
          </a:solidFill>
          <a:ln/>
        </p:spPr>
      </p:sp>
      <p:sp>
        <p:nvSpPr>
          <p:cNvPr id="11" name="Shape 8"/>
          <p:cNvSpPr/>
          <p:nvPr/>
        </p:nvSpPr>
        <p:spPr>
          <a:xfrm>
            <a:off x="6047303" y="3323987"/>
            <a:ext cx="8022193" cy="91440"/>
          </a:xfrm>
          <a:prstGeom prst="roundRect">
            <a:avLst>
              <a:gd name="adj" fmla="val 26294"/>
            </a:avLst>
          </a:prstGeom>
          <a:solidFill>
            <a:srgbClr val="EF9C82"/>
          </a:solidFill>
          <a:ln/>
        </p:spPr>
      </p:sp>
      <p:sp>
        <p:nvSpPr>
          <p:cNvPr id="12" name="Shape 9"/>
          <p:cNvSpPr/>
          <p:nvPr/>
        </p:nvSpPr>
        <p:spPr>
          <a:xfrm>
            <a:off x="9818013" y="3106460"/>
            <a:ext cx="480774" cy="480774"/>
          </a:xfrm>
          <a:prstGeom prst="roundRect">
            <a:avLst>
              <a:gd name="adj" fmla="val 190193"/>
            </a:avLst>
          </a:prstGeom>
          <a:solidFill>
            <a:srgbClr val="EF9C82"/>
          </a:solidFill>
          <a:ln/>
        </p:spPr>
      </p:sp>
      <p:sp>
        <p:nvSpPr>
          <p:cNvPr id="13" name="Text 10"/>
          <p:cNvSpPr/>
          <p:nvPr/>
        </p:nvSpPr>
        <p:spPr>
          <a:xfrm>
            <a:off x="9962317" y="3226594"/>
            <a:ext cx="192286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2000667" y="3747492"/>
            <a:ext cx="188571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نیازهای موقت و هزینه‌بر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230422" y="4079319"/>
            <a:ext cx="76559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افراد زیادی فقط برای چند ساعت یا چند روز به یک وسیله خاص نیاز دارند و خرید آن منطقی و اقتصادی نیست.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6047303" y="4919424"/>
            <a:ext cx="8022193" cy="1171932"/>
          </a:xfrm>
          <a:prstGeom prst="roundRect">
            <a:avLst>
              <a:gd name="adj" fmla="val 9363"/>
            </a:avLst>
          </a:prstGeom>
          <a:solidFill>
            <a:srgbClr val="123332"/>
          </a:solidFill>
          <a:ln/>
        </p:spPr>
      </p:sp>
      <p:sp>
        <p:nvSpPr>
          <p:cNvPr id="17" name="Shape 14"/>
          <p:cNvSpPr/>
          <p:nvPr/>
        </p:nvSpPr>
        <p:spPr>
          <a:xfrm>
            <a:off x="6047303" y="4896564"/>
            <a:ext cx="8022193" cy="91440"/>
          </a:xfrm>
          <a:prstGeom prst="roundRect">
            <a:avLst>
              <a:gd name="adj" fmla="val 26294"/>
            </a:avLst>
          </a:prstGeom>
          <a:solidFill>
            <a:srgbClr val="EF9C82"/>
          </a:solidFill>
          <a:ln/>
        </p:spPr>
      </p:sp>
      <p:sp>
        <p:nvSpPr>
          <p:cNvPr id="18" name="Shape 15"/>
          <p:cNvSpPr/>
          <p:nvPr/>
        </p:nvSpPr>
        <p:spPr>
          <a:xfrm>
            <a:off x="9818013" y="4679037"/>
            <a:ext cx="480774" cy="480774"/>
          </a:xfrm>
          <a:prstGeom prst="roundRect">
            <a:avLst>
              <a:gd name="adj" fmla="val 190193"/>
            </a:avLst>
          </a:prstGeom>
          <a:solidFill>
            <a:srgbClr val="EF9C82"/>
          </a:solidFill>
          <a:ln/>
        </p:spPr>
      </p:sp>
      <p:sp>
        <p:nvSpPr>
          <p:cNvPr id="19" name="Text 16"/>
          <p:cNvSpPr/>
          <p:nvPr/>
        </p:nvSpPr>
        <p:spPr>
          <a:xfrm>
            <a:off x="9962317" y="4799171"/>
            <a:ext cx="192286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11795998" y="5320070"/>
            <a:ext cx="209038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اجاره سنتی: محدود و پرهزینه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6230422" y="5651897"/>
            <a:ext cx="76559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اجاره از مغازه‌ها اغلب محدودیت‌های فراوان، قیمت‌های بالا و فرآیندهای زمان‌بر دارد که باعث دلسردی می‌شود.</a:t>
            </a:r>
            <a:endParaRPr lang="en-US" sz="1250" dirty="0"/>
          </a:p>
        </p:txBody>
      </p:sp>
      <p:sp>
        <p:nvSpPr>
          <p:cNvPr id="22" name="Shape 19"/>
          <p:cNvSpPr/>
          <p:nvPr/>
        </p:nvSpPr>
        <p:spPr>
          <a:xfrm>
            <a:off x="6047303" y="6492002"/>
            <a:ext cx="8022193" cy="1171932"/>
          </a:xfrm>
          <a:prstGeom prst="roundRect">
            <a:avLst>
              <a:gd name="adj" fmla="val 9363"/>
            </a:avLst>
          </a:prstGeom>
          <a:solidFill>
            <a:srgbClr val="123332"/>
          </a:solidFill>
          <a:ln/>
        </p:spPr>
      </p:sp>
      <p:sp>
        <p:nvSpPr>
          <p:cNvPr id="23" name="Shape 20"/>
          <p:cNvSpPr/>
          <p:nvPr/>
        </p:nvSpPr>
        <p:spPr>
          <a:xfrm>
            <a:off x="6047303" y="6469142"/>
            <a:ext cx="8022193" cy="91440"/>
          </a:xfrm>
          <a:prstGeom prst="roundRect">
            <a:avLst>
              <a:gd name="adj" fmla="val 26294"/>
            </a:avLst>
          </a:prstGeom>
          <a:solidFill>
            <a:srgbClr val="EF9C82"/>
          </a:solidFill>
          <a:ln/>
        </p:spPr>
      </p:sp>
      <p:sp>
        <p:nvSpPr>
          <p:cNvPr id="24" name="Shape 21"/>
          <p:cNvSpPr/>
          <p:nvPr/>
        </p:nvSpPr>
        <p:spPr>
          <a:xfrm>
            <a:off x="9818013" y="6251615"/>
            <a:ext cx="480774" cy="480774"/>
          </a:xfrm>
          <a:prstGeom prst="roundRect">
            <a:avLst>
              <a:gd name="adj" fmla="val 190193"/>
            </a:avLst>
          </a:prstGeom>
          <a:solidFill>
            <a:srgbClr val="EF9C82"/>
          </a:solidFill>
          <a:ln/>
        </p:spPr>
      </p:sp>
      <p:sp>
        <p:nvSpPr>
          <p:cNvPr id="25" name="Text 22"/>
          <p:cNvSpPr/>
          <p:nvPr/>
        </p:nvSpPr>
        <p:spPr>
          <a:xfrm>
            <a:off x="9962317" y="6371749"/>
            <a:ext cx="192286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11840766" y="6892647"/>
            <a:ext cx="20456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نبود اعتماد در اجاره مستقیم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6230422" y="7224474"/>
            <a:ext cx="76559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عدم وجود یک بستر مطمئن و رسمی بین افراد، مانع اصلی اجاره مستقیم وسایل از یکدیگر است و ریسک‌ها را بالا می‌برد.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84075" y="898327"/>
            <a:ext cx="880860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اجاره‌یار: راهکار هوشمند برای اشتراک کالا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76701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اجاره‌یار یک پلتفرم هوشمند و کاربرپسند است که با هدف </a:t>
            </a:r>
            <a:pPr rtl="1"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تسهیل اجاره و استفاده به جای خرید</a:t>
            </a:r>
            <a:pPr rtl="1"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طراحی شده. این پلتفرم به کاربران امکان می‌دهد تا: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158133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وسایل خود را به راحتی برای اجاره ثبت کنند و از دارایی‌هایشان کسب درآمد نمایند.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007882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وسیله مورد نیازشان را به سرعت پیدا کرده و با قیمتی مناسب اجاره کنند.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474607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از یک سیستم امن احراز هویت و مدیریت کالا بهره‌مند شوند که اعتماد را افزایش می‌دهد.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456039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همه چیز در اجاره‌یار </a:t>
            </a:r>
            <a:pPr rtl="1"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سریع، ساده و کاملاً دیجیتال</a:t>
            </a:r>
            <a:pPr rtl="1"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است.</a:t>
            </a:r>
            <a:endParaRPr lang="en-US" sz="18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8621" y="2230517"/>
            <a:ext cx="4831556" cy="48315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1313" y="636984"/>
            <a:ext cx="8079819" cy="68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ویژگی‌های کلیدی MVP: آنچه ساخته‌ایم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9637990" y="1779508"/>
            <a:ext cx="4183142" cy="2975848"/>
          </a:xfrm>
          <a:prstGeom prst="roundRect">
            <a:avLst>
              <a:gd name="adj" fmla="val 1166"/>
            </a:avLst>
          </a:prstGeom>
          <a:solidFill>
            <a:srgbClr val="315251"/>
          </a:solidFill>
          <a:ln/>
        </p:spPr>
      </p:sp>
      <p:sp>
        <p:nvSpPr>
          <p:cNvPr id="4" name="Shape 2"/>
          <p:cNvSpPr/>
          <p:nvPr/>
        </p:nvSpPr>
        <p:spPr>
          <a:xfrm>
            <a:off x="12896255" y="2010728"/>
            <a:ext cx="693658" cy="693658"/>
          </a:xfrm>
          <a:prstGeom prst="roundRect">
            <a:avLst>
              <a:gd name="adj" fmla="val 13180970"/>
            </a:avLst>
          </a:prstGeom>
          <a:solidFill>
            <a:srgbClr val="EF9C8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087112" y="2201466"/>
            <a:ext cx="312063" cy="3120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69210" y="2935605"/>
            <a:ext cx="3720703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احراز هویت کامل با Supabase Auth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869210" y="3754398"/>
            <a:ext cx="3720703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ثبت‌نام، ورود، نگهداری Session و نمایش اطلاعات کاربر بر روی فرانت.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23629" y="1779508"/>
            <a:ext cx="4183142" cy="2975848"/>
          </a:xfrm>
          <a:prstGeom prst="roundRect">
            <a:avLst>
              <a:gd name="adj" fmla="val 1166"/>
            </a:avLst>
          </a:prstGeom>
          <a:solidFill>
            <a:srgbClr val="315251"/>
          </a:solidFill>
          <a:ln/>
        </p:spPr>
      </p:sp>
      <p:sp>
        <p:nvSpPr>
          <p:cNvPr id="9" name="Shape 6"/>
          <p:cNvSpPr/>
          <p:nvPr/>
        </p:nvSpPr>
        <p:spPr>
          <a:xfrm>
            <a:off x="8481893" y="2010728"/>
            <a:ext cx="693658" cy="693658"/>
          </a:xfrm>
          <a:prstGeom prst="roundRect">
            <a:avLst>
              <a:gd name="adj" fmla="val 13180970"/>
            </a:avLst>
          </a:prstGeom>
          <a:solidFill>
            <a:srgbClr val="EF9C8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751" y="2201466"/>
            <a:ext cx="312063" cy="31206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455093" y="2935605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ثبت کالا توسط کاربر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5454848" y="3414355"/>
            <a:ext cx="3720703" cy="1109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امکان ثبت نام، توضیحات، قیمت روزانه، دسته‌بندی و آپلود تصویر با Supabase Storage.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809268" y="1779508"/>
            <a:ext cx="4183142" cy="2975848"/>
          </a:xfrm>
          <a:prstGeom prst="roundRect">
            <a:avLst>
              <a:gd name="adj" fmla="val 1166"/>
            </a:avLst>
          </a:prstGeom>
          <a:solidFill>
            <a:srgbClr val="315251"/>
          </a:solidFill>
          <a:ln/>
        </p:spPr>
      </p:sp>
      <p:sp>
        <p:nvSpPr>
          <p:cNvPr id="14" name="Shape 10"/>
          <p:cNvSpPr/>
          <p:nvPr/>
        </p:nvSpPr>
        <p:spPr>
          <a:xfrm>
            <a:off x="4067532" y="2010728"/>
            <a:ext cx="693658" cy="693658"/>
          </a:xfrm>
          <a:prstGeom prst="roundRect">
            <a:avLst>
              <a:gd name="adj" fmla="val 13180970"/>
            </a:avLst>
          </a:prstGeom>
          <a:solidFill>
            <a:srgbClr val="EF9C82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8389" y="2201466"/>
            <a:ext cx="312063" cy="31206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040731" y="2935605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نمایش کالاها و فیلتربندی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1040487" y="3414355"/>
            <a:ext cx="3720703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نمایش تمام کالاهای موجود و کالاهای کاربر، به همراه فیلتر بر اساس دسته‌بندی.</a:t>
            </a:r>
            <a:endParaRPr lang="en-US" sz="1800" dirty="0"/>
          </a:p>
        </p:txBody>
      </p:sp>
      <p:sp>
        <p:nvSpPr>
          <p:cNvPr id="18" name="Shape 13"/>
          <p:cNvSpPr/>
          <p:nvPr/>
        </p:nvSpPr>
        <p:spPr>
          <a:xfrm>
            <a:off x="7430810" y="4986576"/>
            <a:ext cx="6390323" cy="2605921"/>
          </a:xfrm>
          <a:prstGeom prst="roundRect">
            <a:avLst>
              <a:gd name="adj" fmla="val 1331"/>
            </a:avLst>
          </a:prstGeom>
          <a:solidFill>
            <a:srgbClr val="315251"/>
          </a:solidFill>
          <a:ln/>
        </p:spPr>
      </p:sp>
      <p:sp>
        <p:nvSpPr>
          <p:cNvPr id="19" name="Shape 14"/>
          <p:cNvSpPr/>
          <p:nvPr/>
        </p:nvSpPr>
        <p:spPr>
          <a:xfrm>
            <a:off x="12896255" y="5217795"/>
            <a:ext cx="693658" cy="693658"/>
          </a:xfrm>
          <a:prstGeom prst="roundRect">
            <a:avLst>
              <a:gd name="adj" fmla="val 13180970"/>
            </a:avLst>
          </a:prstGeom>
          <a:solidFill>
            <a:srgbClr val="EF9C82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87112" y="5408533"/>
            <a:ext cx="312063" cy="31206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869454" y="6142673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طراحی واکنش‌گرا و مدرن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7662029" y="6621423"/>
            <a:ext cx="5927884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استفاده از Tailwind با استایل سبز تیره برند و کامپوننت‌های مرتب.</a:t>
            </a:r>
            <a:endParaRPr lang="en-US" sz="1800" dirty="0"/>
          </a:p>
        </p:txBody>
      </p:sp>
      <p:sp>
        <p:nvSpPr>
          <p:cNvPr id="23" name="Shape 17"/>
          <p:cNvSpPr/>
          <p:nvPr/>
        </p:nvSpPr>
        <p:spPr>
          <a:xfrm>
            <a:off x="809268" y="4986576"/>
            <a:ext cx="6390323" cy="2605921"/>
          </a:xfrm>
          <a:prstGeom prst="roundRect">
            <a:avLst>
              <a:gd name="adj" fmla="val 1331"/>
            </a:avLst>
          </a:prstGeom>
          <a:solidFill>
            <a:srgbClr val="315251"/>
          </a:solidFill>
          <a:ln/>
        </p:spPr>
      </p:sp>
      <p:sp>
        <p:nvSpPr>
          <p:cNvPr id="24" name="Shape 18"/>
          <p:cNvSpPr/>
          <p:nvPr/>
        </p:nvSpPr>
        <p:spPr>
          <a:xfrm>
            <a:off x="6274713" y="5217795"/>
            <a:ext cx="693658" cy="693658"/>
          </a:xfrm>
          <a:prstGeom prst="roundRect">
            <a:avLst>
              <a:gd name="adj" fmla="val 13180970"/>
            </a:avLst>
          </a:prstGeom>
          <a:solidFill>
            <a:srgbClr val="EF9C82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65570" y="5408533"/>
            <a:ext cx="312063" cy="31206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4247912" y="6142673"/>
            <a:ext cx="272045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دیپلوی پروژه</a:t>
            </a:r>
            <a:endParaRPr lang="en-US" sz="2100" dirty="0"/>
          </a:p>
        </p:txBody>
      </p:sp>
      <p:sp>
        <p:nvSpPr>
          <p:cNvPr id="27" name="Text 20"/>
          <p:cNvSpPr/>
          <p:nvPr/>
        </p:nvSpPr>
        <p:spPr>
          <a:xfrm>
            <a:off x="1040487" y="6621423"/>
            <a:ext cx="5927884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استقرار فرانت بر روی Vercel و بک‌اند/دیتابیس بر روی Supabase با اتصال دامنه.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47277" y="380881"/>
            <a:ext cx="4498419" cy="407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معماری فنی پروژه: زیربنای مستحکم</a:t>
            </a:r>
            <a:endParaRPr lang="en-US" sz="2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7813" y="1065133"/>
            <a:ext cx="7714774" cy="72775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82780" y="5848066"/>
            <a:ext cx="2449146" cy="361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فرانت‌اند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82780" y="6318727"/>
            <a:ext cx="2449146" cy="614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React با Context API و فراخوانی REST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6138556" y="2487481"/>
            <a:ext cx="2449146" cy="361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بک‌اند/دیتابیس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138556" y="2958142"/>
            <a:ext cx="2449146" cy="614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Supabase Postgres با RLS و جدول Items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185258" y="5848066"/>
            <a:ext cx="2449146" cy="361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استقرار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4185258" y="6318727"/>
            <a:ext cx="2449146" cy="614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Vercel CI/CD و آپلود تصاویر در Storage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84703" y="8498443"/>
            <a:ext cx="13660993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این معماری با استفاده از تکنولوژی‌های روز، پایداری، امنیت و مقیاس‌پذیری پروژه را تضمین می‌کند: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84703" y="8875633"/>
            <a:ext cx="13660993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فرانت‌اند:</a:t>
            </a:r>
            <a:pPr rtl="1" algn="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React (Vite) با Context API و Fetch مستقیم از Supabase REST.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84703" y="9145548"/>
            <a:ext cx="13660993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بک‌اند/دیتابیس:</a:t>
            </a:r>
            <a:pPr rtl="1" algn="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Supabase Postgres با Row-Level Security فعال و جدول Items برای مدیریت کالاها.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484703" y="9415463"/>
            <a:ext cx="13660993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ذخیره‌سازی:</a:t>
            </a:r>
            <a:pPr rtl="1" algn="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Supabase Storage برای آپلود تصاویر و ایجاد Public URL.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84703" y="9685377"/>
            <a:ext cx="13660993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استقرار:</a:t>
            </a:r>
            <a:pPr rtl="1" algn="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Vercel CI/CD برای دیپلوی خودکار و اتصال دامنه.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7793" y="509349"/>
            <a:ext cx="6874312" cy="54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بازار هدف: به چه کسانی خدمت می‌کنیم؟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13241179" y="1424583"/>
            <a:ext cx="740926" cy="1111448"/>
          </a:xfrm>
          <a:prstGeom prst="roundRect">
            <a:avLst>
              <a:gd name="adj" fmla="val 360029"/>
            </a:avLst>
          </a:prstGeom>
          <a:solidFill>
            <a:srgbClr val="31525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472755" y="1841421"/>
            <a:ext cx="277773" cy="2777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876717" y="1609725"/>
            <a:ext cx="21793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دانشجویان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48295" y="1993106"/>
            <a:ext cx="1240774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برای اجاره ابزارهای آموزشی یا تفریحی با هزینه کم.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13241179" y="2721173"/>
            <a:ext cx="740926" cy="1111448"/>
          </a:xfrm>
          <a:prstGeom prst="roundRect">
            <a:avLst>
              <a:gd name="adj" fmla="val 360029"/>
            </a:avLst>
          </a:prstGeom>
          <a:solidFill>
            <a:srgbClr val="315251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2755" y="3138011"/>
            <a:ext cx="277773" cy="27777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876717" y="2906316"/>
            <a:ext cx="21793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عکاسان و فیلمبرداران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648295" y="3289697"/>
            <a:ext cx="1240774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دسترسی به تجهیزات گران‌قیمت به صورت موقت.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13241179" y="4017764"/>
            <a:ext cx="740926" cy="1111448"/>
          </a:xfrm>
          <a:prstGeom prst="roundRect">
            <a:avLst>
              <a:gd name="adj" fmla="val 360029"/>
            </a:avLst>
          </a:prstGeom>
          <a:solidFill>
            <a:srgbClr val="315251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72755" y="4434602"/>
            <a:ext cx="277773" cy="27777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876717" y="4202906"/>
            <a:ext cx="21793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کوهنوردان و سفرکنندگان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648295" y="4586288"/>
            <a:ext cx="1240774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اجاره تجهیزات سفر و کوهنوردی بدون نیاز به خرید.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13241179" y="5314355"/>
            <a:ext cx="740926" cy="1111448"/>
          </a:xfrm>
          <a:prstGeom prst="roundRect">
            <a:avLst>
              <a:gd name="adj" fmla="val 360029"/>
            </a:avLst>
          </a:prstGeom>
          <a:solidFill>
            <a:srgbClr val="315251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72755" y="5731193"/>
            <a:ext cx="277773" cy="27777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876717" y="5499497"/>
            <a:ext cx="21793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خانواده‌ها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648295" y="5882878"/>
            <a:ext cx="1240774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برای وسایل مهمانی، جشن‌ها یا ابزارهای خانگی.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13241179" y="6610945"/>
            <a:ext cx="740926" cy="1111448"/>
          </a:xfrm>
          <a:prstGeom prst="roundRect">
            <a:avLst>
              <a:gd name="adj" fmla="val 360029"/>
            </a:avLst>
          </a:prstGeom>
          <a:solidFill>
            <a:srgbClr val="315251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472755" y="7027783"/>
            <a:ext cx="277773" cy="277773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0876717" y="6796088"/>
            <a:ext cx="21793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فریلنسرها و تکنسین‌ها</a:t>
            </a:r>
            <a:endParaRPr lang="en-US" sz="1700" dirty="0"/>
          </a:p>
        </p:txBody>
      </p:sp>
      <p:sp>
        <p:nvSpPr>
          <p:cNvPr id="22" name="Text 15"/>
          <p:cNvSpPr/>
          <p:nvPr/>
        </p:nvSpPr>
        <p:spPr>
          <a:xfrm>
            <a:off x="648295" y="7179469"/>
            <a:ext cx="1240774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اجاره ابزارهای تخصصی برای پروژه‌های موقت.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0045" y="1854994"/>
            <a:ext cx="67626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مزیت‌های رقابتی: تمایز اجاره‌یار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037761"/>
            <a:ext cx="4158734" cy="1740218"/>
          </a:xfrm>
          <a:prstGeom prst="roundRect">
            <a:avLst>
              <a:gd name="adj" fmla="val 33014"/>
            </a:avLst>
          </a:prstGeom>
          <a:solidFill>
            <a:srgbClr val="315251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2770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MVP واقعی و عملیاتی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772614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پلتفرم کاملاً عملیاتی و آماده استفاده که نیازهای اساسی را پوشش می‌دهد.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3037761"/>
            <a:ext cx="4158734" cy="1740218"/>
          </a:xfrm>
          <a:prstGeom prst="roundRect">
            <a:avLst>
              <a:gd name="adj" fmla="val 33014"/>
            </a:avLst>
          </a:prstGeom>
          <a:solidFill>
            <a:srgbClr val="315251"/>
          </a:solidFill>
          <a:ln/>
        </p:spPr>
      </p:sp>
      <p:sp>
        <p:nvSpPr>
          <p:cNvPr id="7" name="Text 5"/>
          <p:cNvSpPr/>
          <p:nvPr/>
        </p:nvSpPr>
        <p:spPr>
          <a:xfrm>
            <a:off x="6339007" y="32770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تمرکز بر C2C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5089" y="3772614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مدل اجاره کاربر به کاربر، تعامل و اعتماد را بین افراد جامعه تقویت می‌کند.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3037761"/>
            <a:ext cx="4158853" cy="1740218"/>
          </a:xfrm>
          <a:prstGeom prst="roundRect">
            <a:avLst>
              <a:gd name="adj" fmla="val 33014"/>
            </a:avLst>
          </a:prstGeom>
          <a:solidFill>
            <a:srgbClr val="315251"/>
          </a:solidFill>
          <a:ln/>
        </p:spPr>
      </p:sp>
      <p:sp>
        <p:nvSpPr>
          <p:cNvPr id="10" name="Text 8"/>
          <p:cNvSpPr/>
          <p:nvPr/>
        </p:nvSpPr>
        <p:spPr>
          <a:xfrm>
            <a:off x="10737175" y="32770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هزینه به مراتب کمتر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3139" y="3772614"/>
            <a:ext cx="36802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راه‌حلی مقرون‌به‌صرفه برای دسترسی به کالاها در مقایسه با خرید.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017294"/>
            <a:ext cx="6357818" cy="1357193"/>
          </a:xfrm>
          <a:prstGeom prst="roundRect">
            <a:avLst>
              <a:gd name="adj" fmla="val 42331"/>
            </a:avLst>
          </a:prstGeom>
          <a:solidFill>
            <a:srgbClr val="315251"/>
          </a:solidFill>
          <a:ln/>
        </p:spPr>
      </p:sp>
      <p:sp>
        <p:nvSpPr>
          <p:cNvPr id="13" name="Text 11"/>
          <p:cNvSpPr/>
          <p:nvPr/>
        </p:nvSpPr>
        <p:spPr>
          <a:xfrm>
            <a:off x="4140041" y="52566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تجربه کاربری ساده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7039" y="5752147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طراحی شهودی برای کاربران غیرفنی، با کمترین پیچیدگی.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5017294"/>
            <a:ext cx="6357818" cy="1357193"/>
          </a:xfrm>
          <a:prstGeom prst="roundRect">
            <a:avLst>
              <a:gd name="adj" fmla="val 42331"/>
            </a:avLst>
          </a:prstGeom>
          <a:solidFill>
            <a:srgbClr val="315251"/>
          </a:solidFill>
          <a:ln/>
        </p:spPr>
      </p:sp>
      <p:sp>
        <p:nvSpPr>
          <p:cNvPr id="16" name="Text 14"/>
          <p:cNvSpPr/>
          <p:nvPr/>
        </p:nvSpPr>
        <p:spPr>
          <a:xfrm>
            <a:off x="10737175" y="52566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ساختار مقیاس‌پذیر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74173" y="5752147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بستری قوی و قابل توسعه با Supabase، آماده برای رشد آینده.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7729" y="657463"/>
            <a:ext cx="7196495" cy="702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مدل درآمدی: پایداری و رشد مالی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9551" y="1837968"/>
            <a:ext cx="1194673" cy="14335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49765" y="2076807"/>
            <a:ext cx="2810947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کارمزد هر اجاره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6176" y="2571512"/>
            <a:ext cx="11524536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دریافت 5 تا 10 درصد کارمزد از هر تراکنش اجاره.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551" y="3271480"/>
            <a:ext cx="1194673" cy="14335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41669" y="3510320"/>
            <a:ext cx="2819043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اشتراک ویژه اجاره‌دهندگان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6176" y="4005024"/>
            <a:ext cx="11524536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ارائه ویژگی‌های اضافی و اولویت در نمایش کالا برای مشترکین ویژه.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9551" y="4704993"/>
            <a:ext cx="1194673" cy="14335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549765" y="4943832"/>
            <a:ext cx="2810947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نمایش تبلیغات هدفمند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36176" y="5438537"/>
            <a:ext cx="11524536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تبلیغات مرتبط با کالاها و خدمات، بدون مزاحمت برای کاربران.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551" y="6138505"/>
            <a:ext cx="1194673" cy="143351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549765" y="6377345"/>
            <a:ext cx="2810947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امکان بیمه وسایل (آینده)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6176" y="6872049"/>
            <a:ext cx="11524536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ارائه گزینه‌های بیمه برای افزایش امنیت و آرامش خاطر کاربران.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81482" y="674727"/>
            <a:ext cx="692479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نقشه راه توسعه: از امروز تا آینده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4556760" y="1737717"/>
            <a:ext cx="30480" cy="5817156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5" name="Shape 2"/>
          <p:cNvSpPr/>
          <p:nvPr/>
        </p:nvSpPr>
        <p:spPr>
          <a:xfrm>
            <a:off x="4810780" y="1991678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6" name="Shape 3"/>
          <p:cNvSpPr/>
          <p:nvPr/>
        </p:nvSpPr>
        <p:spPr>
          <a:xfrm>
            <a:off x="4302740" y="173771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4402991" y="179570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5768816" y="1819989"/>
            <a:ext cx="253746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فاز 1: انجام شده (MVP)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768816" y="2315528"/>
            <a:ext cx="25374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احراز هویت کامل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5768816" y="2782253"/>
            <a:ext cx="25374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ثبت و نمایش کالاها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5768816" y="3248978"/>
            <a:ext cx="25374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سیستم دسته‌بندی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5768816" y="3715703"/>
            <a:ext cx="25374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ذخیره‌سازی تصاویر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5768816" y="4182428"/>
            <a:ext cx="25374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دیپلوی کامل پروژه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3615154" y="3427928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5" name="Shape 12"/>
          <p:cNvSpPr/>
          <p:nvPr/>
        </p:nvSpPr>
        <p:spPr>
          <a:xfrm>
            <a:off x="4302740" y="317396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6" name="Text 13"/>
          <p:cNvSpPr/>
          <p:nvPr/>
        </p:nvSpPr>
        <p:spPr>
          <a:xfrm>
            <a:off x="4402991" y="323195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837724" y="3256240"/>
            <a:ext cx="253746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فاز 2: توسعه آتی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837724" y="3751778"/>
            <a:ext cx="25374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سیستم پرداخت امن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837724" y="4218503"/>
            <a:ext cx="253746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چت مستقیم بین کاربران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837724" y="5068252"/>
            <a:ext cx="25374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امتیازدهی و نظرات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837724" y="5534978"/>
            <a:ext cx="25374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صفحه پروفایل حرفه‌ای</a:t>
            </a:r>
            <a:endParaRPr lang="en-US" sz="1850" dirty="0"/>
          </a:p>
        </p:txBody>
      </p:sp>
      <p:sp>
        <p:nvSpPr>
          <p:cNvPr id="22" name="Shape 19"/>
          <p:cNvSpPr/>
          <p:nvPr/>
        </p:nvSpPr>
        <p:spPr>
          <a:xfrm>
            <a:off x="4810780" y="5298162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23" name="Shape 20"/>
          <p:cNvSpPr/>
          <p:nvPr/>
        </p:nvSpPr>
        <p:spPr>
          <a:xfrm>
            <a:off x="4302740" y="504420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24" name="Text 21"/>
          <p:cNvSpPr/>
          <p:nvPr/>
        </p:nvSpPr>
        <p:spPr>
          <a:xfrm>
            <a:off x="4402991" y="510218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25" name="Text 22"/>
          <p:cNvSpPr/>
          <p:nvPr/>
        </p:nvSpPr>
        <p:spPr>
          <a:xfrm>
            <a:off x="5768816" y="5126474"/>
            <a:ext cx="253746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فاز 3: نوآوری‌های آینده</a:t>
            </a:r>
            <a:endParaRPr lang="en-US" sz="2200" dirty="0"/>
          </a:p>
        </p:txBody>
      </p:sp>
      <p:sp>
        <p:nvSpPr>
          <p:cNvPr id="26" name="Text 23"/>
          <p:cNvSpPr/>
          <p:nvPr/>
        </p:nvSpPr>
        <p:spPr>
          <a:xfrm>
            <a:off x="5768816" y="5622012"/>
            <a:ext cx="25374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اپلیکیشن موبایل</a:t>
            </a:r>
            <a:endParaRPr lang="en-US" sz="1850" dirty="0"/>
          </a:p>
        </p:txBody>
      </p:sp>
      <p:sp>
        <p:nvSpPr>
          <p:cNvPr id="27" name="Text 24"/>
          <p:cNvSpPr/>
          <p:nvPr/>
        </p:nvSpPr>
        <p:spPr>
          <a:xfrm>
            <a:off x="5768816" y="6088737"/>
            <a:ext cx="25374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خدمات بیمه کالا</a:t>
            </a:r>
            <a:endParaRPr lang="en-US" sz="1850" dirty="0"/>
          </a:p>
        </p:txBody>
      </p:sp>
      <p:sp>
        <p:nvSpPr>
          <p:cNvPr id="28" name="Text 25"/>
          <p:cNvSpPr/>
          <p:nvPr/>
        </p:nvSpPr>
        <p:spPr>
          <a:xfrm>
            <a:off x="5768816" y="6555462"/>
            <a:ext cx="253746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هوش مصنوعی برای پیشنهاد کالا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2025-12-13T06:27:37Z</dcterms:created>
  <dcterms:modified xsi:type="dcterms:W3CDTF">2025-12-13T06:27:37Z</dcterms:modified>
</cp:coreProperties>
</file>